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Heebo" panose="020B0604020202020204" charset="-79"/>
      <p:regular r:id="rId17"/>
    </p:embeddedFont>
    <p:embeddedFont>
      <p:font typeface="Crimson Pro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5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2691527"/>
            <a:ext cx="93852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Demystifying Deep Learning: A Beginner's Journey</a:t>
            </a:r>
            <a:endParaRPr lang="en-US" sz="4450" dirty="0"/>
          </a:p>
        </p:txBody>
      </p:sp>
      <p:sp>
        <p:nvSpPr>
          <p:cNvPr id="4" name="Text 1"/>
          <p:cNvSpPr/>
          <p:nvPr/>
        </p:nvSpPr>
        <p:spPr>
          <a:xfrm>
            <a:off x="793790" y="4449247"/>
            <a:ext cx="93852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Embark on a comprehensive exploration into the captivating world of deep learning, from foundational concepts to real-world applications. This presentation will guide you through the essentials, perfect for beginners and intermediate learners.</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45231"/>
            <a:ext cx="6653689"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Key Takeaways &amp; Next Steps</a:t>
            </a:r>
            <a:endParaRPr lang="en-US" sz="4450" dirty="0"/>
          </a:p>
        </p:txBody>
      </p:sp>
      <p:sp>
        <p:nvSpPr>
          <p:cNvPr id="3" name="Shape 1"/>
          <p:cNvSpPr/>
          <p:nvPr/>
        </p:nvSpPr>
        <p:spPr>
          <a:xfrm>
            <a:off x="793790" y="3007638"/>
            <a:ext cx="4196358" cy="2395657"/>
          </a:xfrm>
          <a:prstGeom prst="roundRect">
            <a:avLst>
              <a:gd name="adj" fmla="val 1420"/>
            </a:avLst>
          </a:prstGeom>
          <a:solidFill>
            <a:srgbClr val="F2EEEE"/>
          </a:solidFill>
          <a:ln/>
        </p:spPr>
      </p:sp>
      <p:sp>
        <p:nvSpPr>
          <p:cNvPr id="4" name="Text 2"/>
          <p:cNvSpPr/>
          <p:nvPr/>
        </p:nvSpPr>
        <p:spPr>
          <a:xfrm>
            <a:off x="1020604"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DL: A Powerful Subset</a:t>
            </a:r>
            <a:endParaRPr lang="en-US" sz="2200" dirty="0"/>
          </a:p>
        </p:txBody>
      </p:sp>
      <p:sp>
        <p:nvSpPr>
          <p:cNvPr id="5" name="Text 3"/>
          <p:cNvSpPr/>
          <p:nvPr/>
        </p:nvSpPr>
        <p:spPr>
          <a:xfrm>
            <a:off x="1020604" y="3724870"/>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Deep Learning is a subset of Machine Learning, enabling complex pattern recognition through neural networks.</a:t>
            </a:r>
            <a:endParaRPr lang="en-US" sz="1750" dirty="0"/>
          </a:p>
        </p:txBody>
      </p:sp>
      <p:sp>
        <p:nvSpPr>
          <p:cNvPr id="6" name="Shape 4"/>
          <p:cNvSpPr/>
          <p:nvPr/>
        </p:nvSpPr>
        <p:spPr>
          <a:xfrm>
            <a:off x="5216962" y="3007638"/>
            <a:ext cx="4196358" cy="2395657"/>
          </a:xfrm>
          <a:prstGeom prst="roundRect">
            <a:avLst>
              <a:gd name="adj" fmla="val 1420"/>
            </a:avLst>
          </a:prstGeom>
          <a:solidFill>
            <a:srgbClr val="F2EEEE"/>
          </a:solidFill>
          <a:ln/>
        </p:spPr>
      </p:sp>
      <p:sp>
        <p:nvSpPr>
          <p:cNvPr id="7" name="Text 5"/>
          <p:cNvSpPr/>
          <p:nvPr/>
        </p:nvSpPr>
        <p:spPr>
          <a:xfrm>
            <a:off x="5443776"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Transformative Impact</a:t>
            </a:r>
            <a:endParaRPr lang="en-US" sz="2200" dirty="0"/>
          </a:p>
        </p:txBody>
      </p:sp>
      <p:sp>
        <p:nvSpPr>
          <p:cNvPr id="8" name="Text 6"/>
          <p:cNvSpPr/>
          <p:nvPr/>
        </p:nvSpPr>
        <p:spPr>
          <a:xfrm>
            <a:off x="5443776" y="372487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Deep Learning is driving innovation across various sectors, from healthcare to entertainment.</a:t>
            </a:r>
            <a:endParaRPr lang="en-US" sz="1750" dirty="0"/>
          </a:p>
        </p:txBody>
      </p:sp>
      <p:sp>
        <p:nvSpPr>
          <p:cNvPr id="9" name="Shape 7"/>
          <p:cNvSpPr/>
          <p:nvPr/>
        </p:nvSpPr>
        <p:spPr>
          <a:xfrm>
            <a:off x="9640133" y="3007638"/>
            <a:ext cx="4196358" cy="2395657"/>
          </a:xfrm>
          <a:prstGeom prst="roundRect">
            <a:avLst>
              <a:gd name="adj" fmla="val 1420"/>
            </a:avLst>
          </a:prstGeom>
          <a:solidFill>
            <a:srgbClr val="F2EEEE"/>
          </a:solidFill>
          <a:ln/>
        </p:spPr>
      </p:sp>
      <p:sp>
        <p:nvSpPr>
          <p:cNvPr id="10" name="Text 8"/>
          <p:cNvSpPr/>
          <p:nvPr/>
        </p:nvSpPr>
        <p:spPr>
          <a:xfrm>
            <a:off x="9866948"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Begin Your Journey</a:t>
            </a:r>
            <a:endParaRPr lang="en-US" sz="2200" dirty="0"/>
          </a:p>
        </p:txBody>
      </p:sp>
      <p:sp>
        <p:nvSpPr>
          <p:cNvPr id="11" name="Text 9"/>
          <p:cNvSpPr/>
          <p:nvPr/>
        </p:nvSpPr>
        <p:spPr>
          <a:xfrm>
            <a:off x="9866948" y="372487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Explore frameworks like TensorFlow and PyTorch to start building your own deep learning models.</a:t>
            </a:r>
            <a:endParaRPr lang="en-US" sz="1750" dirty="0"/>
          </a:p>
        </p:txBody>
      </p:sp>
      <p:sp>
        <p:nvSpPr>
          <p:cNvPr id="12" name="Text 10"/>
          <p:cNvSpPr/>
          <p:nvPr/>
        </p:nvSpPr>
        <p:spPr>
          <a:xfrm>
            <a:off x="793790" y="565844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Thank you for joining this introduction to Deep Learning! We encourage you to delve deeper into the fascinating world of neural networks.</a:t>
            </a:r>
            <a:endParaRPr lang="en-US" sz="1750" dirty="0"/>
          </a:p>
        </p:txBody>
      </p:sp>
      <p:sp>
        <p:nvSpPr>
          <p:cNvPr id="13" name="Rectangle 12"/>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57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Agenda</a:t>
            </a:r>
            <a:endParaRPr lang="en-US" sz="2200" dirty="0"/>
          </a:p>
        </p:txBody>
      </p:sp>
      <p:sp>
        <p:nvSpPr>
          <p:cNvPr id="3" name="Shape 1"/>
          <p:cNvSpPr/>
          <p:nvPr/>
        </p:nvSpPr>
        <p:spPr>
          <a:xfrm>
            <a:off x="793790" y="3143726"/>
            <a:ext cx="510302" cy="510302"/>
          </a:xfrm>
          <a:prstGeom prst="roundRect">
            <a:avLst>
              <a:gd name="adj" fmla="val 6667"/>
            </a:avLst>
          </a:prstGeom>
          <a:solidFill>
            <a:srgbClr val="F2EEEE"/>
          </a:solidFill>
          <a:ln/>
        </p:spPr>
      </p:sp>
      <p:sp>
        <p:nvSpPr>
          <p:cNvPr id="4" name="Text 2"/>
          <p:cNvSpPr/>
          <p:nvPr/>
        </p:nvSpPr>
        <p:spPr>
          <a:xfrm>
            <a:off x="878860" y="318623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5" name="Text 3"/>
          <p:cNvSpPr/>
          <p:nvPr/>
        </p:nvSpPr>
        <p:spPr>
          <a:xfrm>
            <a:off x="1530906" y="3186232"/>
            <a:ext cx="3667482" cy="425291"/>
          </a:xfrm>
          <a:prstGeom prst="rect">
            <a:avLst/>
          </a:prstGeom>
          <a:noFill/>
          <a:ln/>
        </p:spPr>
        <p:txBody>
          <a:bodyPr wrap="none" lIns="0" tIns="0" rIns="0" bIns="0" rtlCol="0" anchor="t"/>
          <a:lstStyle/>
          <a:p>
            <a:pPr marL="0" indent="0" algn="l">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Unpacking Deep Learning</a:t>
            </a:r>
            <a:endParaRPr lang="en-US" sz="2650" dirty="0"/>
          </a:p>
        </p:txBody>
      </p:sp>
      <p:sp>
        <p:nvSpPr>
          <p:cNvPr id="6" name="Text 4"/>
          <p:cNvSpPr/>
          <p:nvPr/>
        </p:nvSpPr>
        <p:spPr>
          <a:xfrm>
            <a:off x="1530906" y="3747611"/>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Distinguishing AI, Machine Learning, and Deep Learning.</a:t>
            </a:r>
            <a:endParaRPr lang="en-US" sz="1750" dirty="0"/>
          </a:p>
        </p:txBody>
      </p:sp>
      <p:sp>
        <p:nvSpPr>
          <p:cNvPr id="7" name="Shape 5"/>
          <p:cNvSpPr/>
          <p:nvPr/>
        </p:nvSpPr>
        <p:spPr>
          <a:xfrm>
            <a:off x="7456884" y="3143726"/>
            <a:ext cx="510302" cy="510302"/>
          </a:xfrm>
          <a:prstGeom prst="roundRect">
            <a:avLst>
              <a:gd name="adj" fmla="val 6667"/>
            </a:avLst>
          </a:prstGeom>
          <a:solidFill>
            <a:srgbClr val="F2EEEE"/>
          </a:solidFill>
          <a:ln/>
        </p:spPr>
      </p:sp>
      <p:sp>
        <p:nvSpPr>
          <p:cNvPr id="8" name="Text 6"/>
          <p:cNvSpPr/>
          <p:nvPr/>
        </p:nvSpPr>
        <p:spPr>
          <a:xfrm>
            <a:off x="7541955" y="318623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2</a:t>
            </a:r>
            <a:endParaRPr lang="en-US" sz="2650" dirty="0"/>
          </a:p>
        </p:txBody>
      </p:sp>
      <p:sp>
        <p:nvSpPr>
          <p:cNvPr id="9" name="Text 7"/>
          <p:cNvSpPr/>
          <p:nvPr/>
        </p:nvSpPr>
        <p:spPr>
          <a:xfrm>
            <a:off x="8194000" y="318623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A Brief History</a:t>
            </a:r>
            <a:endParaRPr lang="en-US" sz="2650" dirty="0"/>
          </a:p>
        </p:txBody>
      </p:sp>
      <p:sp>
        <p:nvSpPr>
          <p:cNvPr id="10" name="Text 8"/>
          <p:cNvSpPr/>
          <p:nvPr/>
        </p:nvSpPr>
        <p:spPr>
          <a:xfrm>
            <a:off x="8194000" y="374761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Exploring key milestones and breakthroughs.</a:t>
            </a:r>
            <a:endParaRPr lang="en-US" sz="1750" dirty="0"/>
          </a:p>
        </p:txBody>
      </p:sp>
      <p:sp>
        <p:nvSpPr>
          <p:cNvPr id="11" name="Shape 9"/>
          <p:cNvSpPr/>
          <p:nvPr/>
        </p:nvSpPr>
        <p:spPr>
          <a:xfrm>
            <a:off x="793790" y="4927044"/>
            <a:ext cx="510302" cy="510302"/>
          </a:xfrm>
          <a:prstGeom prst="roundRect">
            <a:avLst>
              <a:gd name="adj" fmla="val 6667"/>
            </a:avLst>
          </a:prstGeom>
          <a:solidFill>
            <a:srgbClr val="F2EEEE"/>
          </a:solidFill>
          <a:ln/>
        </p:spPr>
      </p:sp>
      <p:sp>
        <p:nvSpPr>
          <p:cNvPr id="12" name="Text 10"/>
          <p:cNvSpPr/>
          <p:nvPr/>
        </p:nvSpPr>
        <p:spPr>
          <a:xfrm>
            <a:off x="878860" y="49695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3</a:t>
            </a:r>
            <a:endParaRPr lang="en-US" sz="2650" dirty="0"/>
          </a:p>
        </p:txBody>
      </p:sp>
      <p:sp>
        <p:nvSpPr>
          <p:cNvPr id="13" name="Text 11"/>
          <p:cNvSpPr/>
          <p:nvPr/>
        </p:nvSpPr>
        <p:spPr>
          <a:xfrm>
            <a:off x="1530906" y="496955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Real-World Impact</a:t>
            </a:r>
            <a:endParaRPr lang="en-US" sz="2650" dirty="0"/>
          </a:p>
        </p:txBody>
      </p:sp>
      <p:sp>
        <p:nvSpPr>
          <p:cNvPr id="14" name="Text 12"/>
          <p:cNvSpPr/>
          <p:nvPr/>
        </p:nvSpPr>
        <p:spPr>
          <a:xfrm>
            <a:off x="1530906" y="5530929"/>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Discovering diverse applications in everyday life.</a:t>
            </a:r>
            <a:endParaRPr lang="en-US" sz="1750" dirty="0"/>
          </a:p>
        </p:txBody>
      </p:sp>
      <p:sp>
        <p:nvSpPr>
          <p:cNvPr id="15" name="Shape 13"/>
          <p:cNvSpPr/>
          <p:nvPr/>
        </p:nvSpPr>
        <p:spPr>
          <a:xfrm>
            <a:off x="7456884" y="4927044"/>
            <a:ext cx="510302" cy="510302"/>
          </a:xfrm>
          <a:prstGeom prst="roundRect">
            <a:avLst>
              <a:gd name="adj" fmla="val 6667"/>
            </a:avLst>
          </a:prstGeom>
          <a:solidFill>
            <a:srgbClr val="F2EEEE"/>
          </a:solidFill>
          <a:ln/>
        </p:spPr>
      </p:sp>
      <p:sp>
        <p:nvSpPr>
          <p:cNvPr id="16" name="Text 14"/>
          <p:cNvSpPr/>
          <p:nvPr/>
        </p:nvSpPr>
        <p:spPr>
          <a:xfrm>
            <a:off x="7541955" y="49695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4</a:t>
            </a:r>
            <a:endParaRPr lang="en-US" sz="2650" dirty="0"/>
          </a:p>
        </p:txBody>
      </p:sp>
      <p:sp>
        <p:nvSpPr>
          <p:cNvPr id="17" name="Text 15"/>
          <p:cNvSpPr/>
          <p:nvPr/>
        </p:nvSpPr>
        <p:spPr>
          <a:xfrm>
            <a:off x="8194000" y="496955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Tools of the Trade</a:t>
            </a:r>
            <a:endParaRPr lang="en-US" sz="2650" dirty="0"/>
          </a:p>
        </p:txBody>
      </p:sp>
      <p:sp>
        <p:nvSpPr>
          <p:cNvPr id="18" name="Text 16"/>
          <p:cNvSpPr/>
          <p:nvPr/>
        </p:nvSpPr>
        <p:spPr>
          <a:xfrm>
            <a:off x="8194000" y="5530929"/>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Overview of popular Deep Learning frameworks.</a:t>
            </a:r>
            <a:endParaRPr lang="en-US" sz="1750" dirty="0"/>
          </a:p>
        </p:txBody>
      </p:sp>
      <p:sp>
        <p:nvSpPr>
          <p:cNvPr id="19" name="Rectangle 18"/>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623173"/>
            <a:ext cx="5665351" cy="708065"/>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What is Deep Learning?</a:t>
            </a:r>
            <a:endParaRPr lang="en-US" sz="4450" dirty="0"/>
          </a:p>
        </p:txBody>
      </p:sp>
      <p:sp>
        <p:nvSpPr>
          <p:cNvPr id="3" name="Text 1"/>
          <p:cNvSpPr/>
          <p:nvPr/>
        </p:nvSpPr>
        <p:spPr>
          <a:xfrm>
            <a:off x="793075" y="1875115"/>
            <a:ext cx="7061478" cy="14497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Deep Learning is a specialized subfield of machine learning inspired by the structure and function of the human brain. It utilizes artificial neural networks with multiple layers to learn complex patterns from vast amounts of data.</a:t>
            </a:r>
            <a:endParaRPr lang="en-US" sz="1750" dirty="0"/>
          </a:p>
        </p:txBody>
      </p:sp>
      <p:sp>
        <p:nvSpPr>
          <p:cNvPr id="4" name="Text 2"/>
          <p:cNvSpPr/>
          <p:nvPr/>
        </p:nvSpPr>
        <p:spPr>
          <a:xfrm>
            <a:off x="793075" y="3404116"/>
            <a:ext cx="7061478" cy="108727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Unlike traditional machine learning, deep learning models can automatically discover and learn features directly from raw data, eliminating the need for manual feature engineering.</a:t>
            </a:r>
            <a:endParaRPr lang="en-US" sz="1750" dirty="0"/>
          </a:p>
        </p:txBody>
      </p:sp>
      <p:pic>
        <p:nvPicPr>
          <p:cNvPr id="5" name="Image 0" descr="preencoded.png"/>
          <p:cNvPicPr>
            <a:picLocks noChangeAspect="1"/>
          </p:cNvPicPr>
          <p:nvPr/>
        </p:nvPicPr>
        <p:blipFill>
          <a:blip r:embed="rId3"/>
          <a:stretch>
            <a:fillRect/>
          </a:stretch>
        </p:blipFill>
        <p:spPr>
          <a:xfrm>
            <a:off x="8415099" y="1926074"/>
            <a:ext cx="5429726" cy="5429726"/>
          </a:xfrm>
          <a:prstGeom prst="rect">
            <a:avLst/>
          </a:prstGeom>
        </p:spPr>
      </p:pic>
      <p:sp>
        <p:nvSpPr>
          <p:cNvPr id="6" name="Rectangle 5"/>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17464"/>
            <a:ext cx="1097530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AI vs. ML vs. DL: Understanding the Landscape</a:t>
            </a:r>
            <a:endParaRPr lang="en-US" sz="4450" dirty="0"/>
          </a:p>
        </p:txBody>
      </p:sp>
      <p:sp>
        <p:nvSpPr>
          <p:cNvPr id="3" name="Shape 1"/>
          <p:cNvSpPr/>
          <p:nvPr/>
        </p:nvSpPr>
        <p:spPr>
          <a:xfrm>
            <a:off x="793790" y="3120033"/>
            <a:ext cx="4196358" cy="3492103"/>
          </a:xfrm>
          <a:prstGeom prst="roundRect">
            <a:avLst>
              <a:gd name="adj" fmla="val 4190"/>
            </a:avLst>
          </a:prstGeom>
          <a:solidFill>
            <a:srgbClr val="FFFFFF"/>
          </a:solidFill>
          <a:ln/>
        </p:spPr>
      </p:sp>
      <p:sp>
        <p:nvSpPr>
          <p:cNvPr id="4" name="Shape 2"/>
          <p:cNvSpPr/>
          <p:nvPr/>
        </p:nvSpPr>
        <p:spPr>
          <a:xfrm>
            <a:off x="793790" y="3089553"/>
            <a:ext cx="4196358" cy="121920"/>
          </a:xfrm>
          <a:prstGeom prst="roundRect">
            <a:avLst>
              <a:gd name="adj" fmla="val 27907"/>
            </a:avLst>
          </a:prstGeom>
          <a:solidFill>
            <a:srgbClr val="2150FE"/>
          </a:solidFill>
          <a:ln/>
        </p:spPr>
      </p:sp>
      <p:sp>
        <p:nvSpPr>
          <p:cNvPr id="5" name="Shape 3"/>
          <p:cNvSpPr/>
          <p:nvPr/>
        </p:nvSpPr>
        <p:spPr>
          <a:xfrm>
            <a:off x="2551688" y="2779871"/>
            <a:ext cx="680442" cy="680442"/>
          </a:xfrm>
          <a:prstGeom prst="roundRect">
            <a:avLst>
              <a:gd name="adj" fmla="val 134383"/>
            </a:avLst>
          </a:prstGeom>
          <a:solidFill>
            <a:srgbClr val="2150FE"/>
          </a:solidFill>
          <a:ln/>
        </p:spPr>
      </p:sp>
      <p:pic>
        <p:nvPicPr>
          <p:cNvPr id="6" name="Image 0" descr="preencoded.png"/>
          <p:cNvPicPr>
            <a:picLocks noChangeAspect="1"/>
          </p:cNvPicPr>
          <p:nvPr/>
        </p:nvPicPr>
        <p:blipFill>
          <a:blip r:embed="rId3"/>
          <a:stretch>
            <a:fillRect/>
          </a:stretch>
        </p:blipFill>
        <p:spPr>
          <a:xfrm>
            <a:off x="2755761" y="2950012"/>
            <a:ext cx="272177" cy="340162"/>
          </a:xfrm>
          <a:prstGeom prst="rect">
            <a:avLst/>
          </a:prstGeom>
        </p:spPr>
      </p:pic>
      <p:sp>
        <p:nvSpPr>
          <p:cNvPr id="7" name="Text 4"/>
          <p:cNvSpPr/>
          <p:nvPr/>
        </p:nvSpPr>
        <p:spPr>
          <a:xfrm>
            <a:off x="1051084" y="3687008"/>
            <a:ext cx="300287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Artificial Intelligence (AI)</a:t>
            </a:r>
            <a:endParaRPr lang="en-US" sz="2200" dirty="0"/>
          </a:p>
        </p:txBody>
      </p:sp>
      <p:sp>
        <p:nvSpPr>
          <p:cNvPr id="8" name="Text 5"/>
          <p:cNvSpPr/>
          <p:nvPr/>
        </p:nvSpPr>
        <p:spPr>
          <a:xfrm>
            <a:off x="1051084" y="4177427"/>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The broadest concept, enabling machines to perform human-like tasks, including reasoning, problem-solving, and understanding language.</a:t>
            </a:r>
            <a:endParaRPr lang="en-US" sz="1750" dirty="0"/>
          </a:p>
        </p:txBody>
      </p:sp>
      <p:sp>
        <p:nvSpPr>
          <p:cNvPr id="9" name="Shape 6"/>
          <p:cNvSpPr/>
          <p:nvPr/>
        </p:nvSpPr>
        <p:spPr>
          <a:xfrm>
            <a:off x="5216962" y="3120033"/>
            <a:ext cx="4196358" cy="3492103"/>
          </a:xfrm>
          <a:prstGeom prst="roundRect">
            <a:avLst>
              <a:gd name="adj" fmla="val 4190"/>
            </a:avLst>
          </a:prstGeom>
          <a:solidFill>
            <a:srgbClr val="FFFFFF"/>
          </a:solidFill>
          <a:ln/>
        </p:spPr>
      </p:sp>
      <p:sp>
        <p:nvSpPr>
          <p:cNvPr id="10" name="Shape 7"/>
          <p:cNvSpPr/>
          <p:nvPr/>
        </p:nvSpPr>
        <p:spPr>
          <a:xfrm>
            <a:off x="5216962" y="3089553"/>
            <a:ext cx="4196358" cy="121920"/>
          </a:xfrm>
          <a:prstGeom prst="roundRect">
            <a:avLst>
              <a:gd name="adj" fmla="val 27907"/>
            </a:avLst>
          </a:prstGeom>
          <a:solidFill>
            <a:srgbClr val="2150FE"/>
          </a:solidFill>
          <a:ln/>
        </p:spPr>
      </p:sp>
      <p:sp>
        <p:nvSpPr>
          <p:cNvPr id="11" name="Shape 8"/>
          <p:cNvSpPr/>
          <p:nvPr/>
        </p:nvSpPr>
        <p:spPr>
          <a:xfrm>
            <a:off x="6974860" y="2779871"/>
            <a:ext cx="680442" cy="680442"/>
          </a:xfrm>
          <a:prstGeom prst="roundRect">
            <a:avLst>
              <a:gd name="adj" fmla="val 134383"/>
            </a:avLst>
          </a:prstGeom>
          <a:solidFill>
            <a:srgbClr val="2150FE"/>
          </a:solidFill>
          <a:ln/>
        </p:spPr>
      </p:sp>
      <p:pic>
        <p:nvPicPr>
          <p:cNvPr id="12" name="Image 1" descr="preencoded.png"/>
          <p:cNvPicPr>
            <a:picLocks noChangeAspect="1"/>
          </p:cNvPicPr>
          <p:nvPr/>
        </p:nvPicPr>
        <p:blipFill>
          <a:blip r:embed="rId4"/>
          <a:stretch>
            <a:fillRect/>
          </a:stretch>
        </p:blipFill>
        <p:spPr>
          <a:xfrm>
            <a:off x="7178933" y="2950012"/>
            <a:ext cx="272177" cy="340162"/>
          </a:xfrm>
          <a:prstGeom prst="rect">
            <a:avLst/>
          </a:prstGeom>
        </p:spPr>
      </p:pic>
      <p:sp>
        <p:nvSpPr>
          <p:cNvPr id="13" name="Text 9"/>
          <p:cNvSpPr/>
          <p:nvPr/>
        </p:nvSpPr>
        <p:spPr>
          <a:xfrm>
            <a:off x="5474256" y="36870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Machine Learning (ML)</a:t>
            </a:r>
            <a:endParaRPr lang="en-US" sz="2200" dirty="0"/>
          </a:p>
        </p:txBody>
      </p:sp>
      <p:sp>
        <p:nvSpPr>
          <p:cNvPr id="14" name="Text 10"/>
          <p:cNvSpPr/>
          <p:nvPr/>
        </p:nvSpPr>
        <p:spPr>
          <a:xfrm>
            <a:off x="5474256" y="4177427"/>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 subset of AI where systems learn from data without explicit programming. It focuses on algorithms that allow machines to improve their performance over time.</a:t>
            </a:r>
            <a:endParaRPr lang="en-US" sz="1750" dirty="0"/>
          </a:p>
        </p:txBody>
      </p:sp>
      <p:sp>
        <p:nvSpPr>
          <p:cNvPr id="15" name="Shape 11"/>
          <p:cNvSpPr/>
          <p:nvPr/>
        </p:nvSpPr>
        <p:spPr>
          <a:xfrm>
            <a:off x="9640133" y="3120033"/>
            <a:ext cx="4196358" cy="3492103"/>
          </a:xfrm>
          <a:prstGeom prst="roundRect">
            <a:avLst>
              <a:gd name="adj" fmla="val 4190"/>
            </a:avLst>
          </a:prstGeom>
          <a:solidFill>
            <a:srgbClr val="FFFFFF"/>
          </a:solidFill>
          <a:ln/>
        </p:spPr>
      </p:sp>
      <p:sp>
        <p:nvSpPr>
          <p:cNvPr id="16" name="Shape 12"/>
          <p:cNvSpPr/>
          <p:nvPr/>
        </p:nvSpPr>
        <p:spPr>
          <a:xfrm>
            <a:off x="9640133" y="3089553"/>
            <a:ext cx="4196358" cy="121920"/>
          </a:xfrm>
          <a:prstGeom prst="roundRect">
            <a:avLst>
              <a:gd name="adj" fmla="val 27907"/>
            </a:avLst>
          </a:prstGeom>
          <a:solidFill>
            <a:srgbClr val="2150FE"/>
          </a:solidFill>
          <a:ln/>
        </p:spPr>
      </p:sp>
      <p:sp>
        <p:nvSpPr>
          <p:cNvPr id="17" name="Shape 13"/>
          <p:cNvSpPr/>
          <p:nvPr/>
        </p:nvSpPr>
        <p:spPr>
          <a:xfrm>
            <a:off x="11398032" y="2779871"/>
            <a:ext cx="680442" cy="680442"/>
          </a:xfrm>
          <a:prstGeom prst="roundRect">
            <a:avLst>
              <a:gd name="adj" fmla="val 134383"/>
            </a:avLst>
          </a:prstGeom>
          <a:solidFill>
            <a:srgbClr val="2150FE"/>
          </a:solidFill>
          <a:ln/>
        </p:spPr>
      </p:sp>
      <p:pic>
        <p:nvPicPr>
          <p:cNvPr id="18" name="Image 2" descr="preencoded.png"/>
          <p:cNvPicPr>
            <a:picLocks noChangeAspect="1"/>
          </p:cNvPicPr>
          <p:nvPr/>
        </p:nvPicPr>
        <p:blipFill>
          <a:blip r:embed="rId5"/>
          <a:stretch>
            <a:fillRect/>
          </a:stretch>
        </p:blipFill>
        <p:spPr>
          <a:xfrm>
            <a:off x="11602105" y="2950012"/>
            <a:ext cx="272177" cy="340162"/>
          </a:xfrm>
          <a:prstGeom prst="rect">
            <a:avLst/>
          </a:prstGeom>
        </p:spPr>
      </p:pic>
      <p:sp>
        <p:nvSpPr>
          <p:cNvPr id="19" name="Text 14"/>
          <p:cNvSpPr/>
          <p:nvPr/>
        </p:nvSpPr>
        <p:spPr>
          <a:xfrm>
            <a:off x="9897427" y="36870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Deep Learning (DL)</a:t>
            </a:r>
            <a:endParaRPr lang="en-US" sz="2200" dirty="0"/>
          </a:p>
        </p:txBody>
      </p:sp>
      <p:sp>
        <p:nvSpPr>
          <p:cNvPr id="20" name="Text 15"/>
          <p:cNvSpPr/>
          <p:nvPr/>
        </p:nvSpPr>
        <p:spPr>
          <a:xfrm>
            <a:off x="9897427" y="4177427"/>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 specialized subset of ML, using multi-layered neural networks to learn intricate patterns and representations from complex datasets.</a:t>
            </a:r>
            <a:endParaRPr lang="en-US" sz="1750" dirty="0"/>
          </a:p>
        </p:txBody>
      </p:sp>
      <p:sp>
        <p:nvSpPr>
          <p:cNvPr id="21" name="Rectangle 20"/>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31148"/>
          </a:xfrm>
          <a:prstGeom prst="rect">
            <a:avLst/>
          </a:prstGeom>
        </p:spPr>
      </p:pic>
      <p:sp>
        <p:nvSpPr>
          <p:cNvPr id="3" name="Text 0"/>
          <p:cNvSpPr/>
          <p:nvPr/>
        </p:nvSpPr>
        <p:spPr>
          <a:xfrm>
            <a:off x="4397335" y="581144"/>
            <a:ext cx="7024568" cy="660440"/>
          </a:xfrm>
          <a:prstGeom prst="rect">
            <a:avLst/>
          </a:prstGeom>
          <a:noFill/>
          <a:ln/>
        </p:spPr>
        <p:txBody>
          <a:bodyPr wrap="none" lIns="0" tIns="0" rIns="0" bIns="0" rtlCol="0" anchor="t"/>
          <a:lstStyle/>
          <a:p>
            <a:pPr marL="0" indent="0" algn="l">
              <a:lnSpc>
                <a:spcPts val="5200"/>
              </a:lnSpc>
              <a:buNone/>
            </a:pPr>
            <a:r>
              <a:rPr lang="en-US" sz="4150" dirty="0">
                <a:solidFill>
                  <a:srgbClr val="152D47"/>
                </a:solidFill>
                <a:latin typeface="Crimson Pro Semi Bold" pitchFamily="34" charset="0"/>
                <a:ea typeface="Crimson Pro Semi Bold" pitchFamily="34" charset="-122"/>
                <a:cs typeface="Crimson Pro Semi Bold" pitchFamily="34" charset="-120"/>
              </a:rPr>
              <a:t>A Brief History of Deep Learning</a:t>
            </a:r>
            <a:endParaRPr lang="en-US" sz="4150" dirty="0"/>
          </a:p>
        </p:txBody>
      </p:sp>
      <p:sp>
        <p:nvSpPr>
          <p:cNvPr id="4" name="Shape 1"/>
          <p:cNvSpPr/>
          <p:nvPr/>
        </p:nvSpPr>
        <p:spPr>
          <a:xfrm>
            <a:off x="4635103" y="1558528"/>
            <a:ext cx="22860" cy="6091476"/>
          </a:xfrm>
          <a:prstGeom prst="roundRect">
            <a:avLst>
              <a:gd name="adj" fmla="val 138692"/>
            </a:avLst>
          </a:prstGeom>
          <a:solidFill>
            <a:srgbClr val="D8D4D4"/>
          </a:solidFill>
          <a:ln/>
        </p:spPr>
      </p:sp>
      <p:sp>
        <p:nvSpPr>
          <p:cNvPr id="5" name="Shape 2"/>
          <p:cNvSpPr/>
          <p:nvPr/>
        </p:nvSpPr>
        <p:spPr>
          <a:xfrm>
            <a:off x="4850011" y="1784866"/>
            <a:ext cx="634008" cy="22860"/>
          </a:xfrm>
          <a:prstGeom prst="roundRect">
            <a:avLst>
              <a:gd name="adj" fmla="val 138692"/>
            </a:avLst>
          </a:prstGeom>
          <a:solidFill>
            <a:srgbClr val="D8D4D4"/>
          </a:solidFill>
          <a:ln/>
        </p:spPr>
      </p:sp>
      <p:sp>
        <p:nvSpPr>
          <p:cNvPr id="6" name="Shape 3"/>
          <p:cNvSpPr/>
          <p:nvPr/>
        </p:nvSpPr>
        <p:spPr>
          <a:xfrm>
            <a:off x="4397335" y="1558528"/>
            <a:ext cx="475536" cy="475536"/>
          </a:xfrm>
          <a:prstGeom prst="roundRect">
            <a:avLst>
              <a:gd name="adj" fmla="val 6667"/>
            </a:avLst>
          </a:prstGeom>
          <a:solidFill>
            <a:srgbClr val="F2EEEE"/>
          </a:solidFill>
          <a:ln/>
        </p:spPr>
      </p:sp>
      <p:sp>
        <p:nvSpPr>
          <p:cNvPr id="7" name="Text 4"/>
          <p:cNvSpPr/>
          <p:nvPr/>
        </p:nvSpPr>
        <p:spPr>
          <a:xfrm>
            <a:off x="4476631" y="1598176"/>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Semi Bold" pitchFamily="34" charset="0"/>
                <a:ea typeface="Crimson Pro Semi Bold" pitchFamily="34" charset="-122"/>
                <a:cs typeface="Crimson Pro Semi Bold" pitchFamily="34" charset="-120"/>
              </a:rPr>
              <a:t>1</a:t>
            </a:r>
            <a:endParaRPr lang="en-US" sz="2450" dirty="0"/>
          </a:p>
        </p:txBody>
      </p:sp>
      <p:sp>
        <p:nvSpPr>
          <p:cNvPr id="8" name="Text 5"/>
          <p:cNvSpPr/>
          <p:nvPr/>
        </p:nvSpPr>
        <p:spPr>
          <a:xfrm>
            <a:off x="5691902" y="1631156"/>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1940s-1960s</a:t>
            </a:r>
            <a:endParaRPr lang="en-US" sz="2050" dirty="0"/>
          </a:p>
        </p:txBody>
      </p:sp>
      <p:sp>
        <p:nvSpPr>
          <p:cNvPr id="9" name="Text 6"/>
          <p:cNvSpPr/>
          <p:nvPr/>
        </p:nvSpPr>
        <p:spPr>
          <a:xfrm>
            <a:off x="5691902" y="2088118"/>
            <a:ext cx="8198763"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Early neural network concepts, including the Perceptron, laid the groundwork for modern AI.</a:t>
            </a:r>
            <a:endParaRPr lang="en-US" sz="1650" dirty="0"/>
          </a:p>
        </p:txBody>
      </p:sp>
      <p:sp>
        <p:nvSpPr>
          <p:cNvPr id="10" name="Shape 7"/>
          <p:cNvSpPr/>
          <p:nvPr/>
        </p:nvSpPr>
        <p:spPr>
          <a:xfrm>
            <a:off x="4850011" y="3413403"/>
            <a:ext cx="634008" cy="22860"/>
          </a:xfrm>
          <a:prstGeom prst="roundRect">
            <a:avLst>
              <a:gd name="adj" fmla="val 138692"/>
            </a:avLst>
          </a:prstGeom>
          <a:solidFill>
            <a:srgbClr val="D8D4D4"/>
          </a:solidFill>
          <a:ln/>
        </p:spPr>
      </p:sp>
      <p:sp>
        <p:nvSpPr>
          <p:cNvPr id="11" name="Shape 8"/>
          <p:cNvSpPr/>
          <p:nvPr/>
        </p:nvSpPr>
        <p:spPr>
          <a:xfrm>
            <a:off x="4397335" y="3187065"/>
            <a:ext cx="475536" cy="475536"/>
          </a:xfrm>
          <a:prstGeom prst="roundRect">
            <a:avLst>
              <a:gd name="adj" fmla="val 6667"/>
            </a:avLst>
          </a:prstGeom>
          <a:solidFill>
            <a:srgbClr val="F2EEEE"/>
          </a:solidFill>
          <a:ln/>
        </p:spPr>
      </p:sp>
      <p:sp>
        <p:nvSpPr>
          <p:cNvPr id="12" name="Text 9"/>
          <p:cNvSpPr/>
          <p:nvPr/>
        </p:nvSpPr>
        <p:spPr>
          <a:xfrm>
            <a:off x="4476631" y="3226713"/>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Semi Bold" pitchFamily="34" charset="0"/>
                <a:ea typeface="Crimson Pro Semi Bold" pitchFamily="34" charset="-122"/>
                <a:cs typeface="Crimson Pro Semi Bold" pitchFamily="34" charset="-120"/>
              </a:rPr>
              <a:t>2</a:t>
            </a:r>
            <a:endParaRPr lang="en-US" sz="2450" dirty="0"/>
          </a:p>
        </p:txBody>
      </p:sp>
      <p:sp>
        <p:nvSpPr>
          <p:cNvPr id="13" name="Text 10"/>
          <p:cNvSpPr/>
          <p:nvPr/>
        </p:nvSpPr>
        <p:spPr>
          <a:xfrm>
            <a:off x="5691902" y="32596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1980s-1990s</a:t>
            </a:r>
            <a:endParaRPr lang="en-US" sz="2050" dirty="0"/>
          </a:p>
        </p:txBody>
      </p:sp>
      <p:sp>
        <p:nvSpPr>
          <p:cNvPr id="14" name="Text 11"/>
          <p:cNvSpPr/>
          <p:nvPr/>
        </p:nvSpPr>
        <p:spPr>
          <a:xfrm>
            <a:off x="5691902" y="3716655"/>
            <a:ext cx="8198763"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Backpropagation algorithm revitalized neural network research, enabling training of deeper networks.</a:t>
            </a:r>
            <a:endParaRPr lang="en-US" sz="1650" dirty="0"/>
          </a:p>
        </p:txBody>
      </p:sp>
      <p:sp>
        <p:nvSpPr>
          <p:cNvPr id="15" name="Shape 12"/>
          <p:cNvSpPr/>
          <p:nvPr/>
        </p:nvSpPr>
        <p:spPr>
          <a:xfrm>
            <a:off x="4850011" y="5041940"/>
            <a:ext cx="634008" cy="22860"/>
          </a:xfrm>
          <a:prstGeom prst="roundRect">
            <a:avLst>
              <a:gd name="adj" fmla="val 138692"/>
            </a:avLst>
          </a:prstGeom>
          <a:solidFill>
            <a:srgbClr val="D8D4D4"/>
          </a:solidFill>
          <a:ln/>
        </p:spPr>
      </p:sp>
      <p:sp>
        <p:nvSpPr>
          <p:cNvPr id="16" name="Shape 13"/>
          <p:cNvSpPr/>
          <p:nvPr/>
        </p:nvSpPr>
        <p:spPr>
          <a:xfrm>
            <a:off x="4397335" y="4815602"/>
            <a:ext cx="475536" cy="475536"/>
          </a:xfrm>
          <a:prstGeom prst="roundRect">
            <a:avLst>
              <a:gd name="adj" fmla="val 6667"/>
            </a:avLst>
          </a:prstGeom>
          <a:solidFill>
            <a:srgbClr val="F2EEEE"/>
          </a:solidFill>
          <a:ln/>
        </p:spPr>
      </p:sp>
      <p:sp>
        <p:nvSpPr>
          <p:cNvPr id="17" name="Text 14"/>
          <p:cNvSpPr/>
          <p:nvPr/>
        </p:nvSpPr>
        <p:spPr>
          <a:xfrm>
            <a:off x="4476631" y="4855250"/>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Semi Bold" pitchFamily="34" charset="0"/>
                <a:ea typeface="Crimson Pro Semi Bold" pitchFamily="34" charset="-122"/>
                <a:cs typeface="Crimson Pro Semi Bold" pitchFamily="34" charset="-120"/>
              </a:rPr>
              <a:t>3</a:t>
            </a:r>
            <a:endParaRPr lang="en-US" sz="2450" dirty="0"/>
          </a:p>
        </p:txBody>
      </p:sp>
      <p:sp>
        <p:nvSpPr>
          <p:cNvPr id="18" name="Text 15"/>
          <p:cNvSpPr/>
          <p:nvPr/>
        </p:nvSpPr>
        <p:spPr>
          <a:xfrm>
            <a:off x="5691902" y="4888230"/>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2000s</a:t>
            </a:r>
            <a:endParaRPr lang="en-US" sz="2050" dirty="0"/>
          </a:p>
        </p:txBody>
      </p:sp>
      <p:sp>
        <p:nvSpPr>
          <p:cNvPr id="19" name="Text 16"/>
          <p:cNvSpPr/>
          <p:nvPr/>
        </p:nvSpPr>
        <p:spPr>
          <a:xfrm>
            <a:off x="5691902" y="5345192"/>
            <a:ext cx="8198763"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The rise of large datasets and powerful GPUs fueled the deep learning revolution, leading to significant breakthroughs.</a:t>
            </a:r>
            <a:endParaRPr lang="en-US" sz="1650" dirty="0"/>
          </a:p>
        </p:txBody>
      </p:sp>
      <p:sp>
        <p:nvSpPr>
          <p:cNvPr id="20" name="Shape 17"/>
          <p:cNvSpPr/>
          <p:nvPr/>
        </p:nvSpPr>
        <p:spPr>
          <a:xfrm>
            <a:off x="4850011" y="6670477"/>
            <a:ext cx="634008" cy="22860"/>
          </a:xfrm>
          <a:prstGeom prst="roundRect">
            <a:avLst>
              <a:gd name="adj" fmla="val 138692"/>
            </a:avLst>
          </a:prstGeom>
          <a:solidFill>
            <a:srgbClr val="D8D4D4"/>
          </a:solidFill>
          <a:ln/>
        </p:spPr>
      </p:sp>
      <p:sp>
        <p:nvSpPr>
          <p:cNvPr id="21" name="Shape 18"/>
          <p:cNvSpPr/>
          <p:nvPr/>
        </p:nvSpPr>
        <p:spPr>
          <a:xfrm>
            <a:off x="4397335" y="6444139"/>
            <a:ext cx="475536" cy="475536"/>
          </a:xfrm>
          <a:prstGeom prst="roundRect">
            <a:avLst>
              <a:gd name="adj" fmla="val 6667"/>
            </a:avLst>
          </a:prstGeom>
          <a:solidFill>
            <a:srgbClr val="F2EEEE"/>
          </a:solidFill>
          <a:ln/>
        </p:spPr>
      </p:sp>
      <p:sp>
        <p:nvSpPr>
          <p:cNvPr id="22" name="Text 19"/>
          <p:cNvSpPr/>
          <p:nvPr/>
        </p:nvSpPr>
        <p:spPr>
          <a:xfrm>
            <a:off x="4476631" y="6483787"/>
            <a:ext cx="316944" cy="396240"/>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Semi Bold" pitchFamily="34" charset="0"/>
                <a:ea typeface="Crimson Pro Semi Bold" pitchFamily="34" charset="-122"/>
                <a:cs typeface="Crimson Pro Semi Bold" pitchFamily="34" charset="-120"/>
              </a:rPr>
              <a:t>4</a:t>
            </a:r>
            <a:endParaRPr lang="en-US" sz="2450" dirty="0"/>
          </a:p>
        </p:txBody>
      </p:sp>
      <p:sp>
        <p:nvSpPr>
          <p:cNvPr id="23" name="Text 20"/>
          <p:cNvSpPr/>
          <p:nvPr/>
        </p:nvSpPr>
        <p:spPr>
          <a:xfrm>
            <a:off x="5691902" y="6516767"/>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Semi Bold" pitchFamily="34" charset="0"/>
                <a:ea typeface="Crimson Pro Semi Bold" pitchFamily="34" charset="-122"/>
                <a:cs typeface="Crimson Pro Semi Bold" pitchFamily="34" charset="-120"/>
              </a:rPr>
              <a:t>2012+</a:t>
            </a:r>
            <a:endParaRPr lang="en-US" sz="2050" dirty="0"/>
          </a:p>
        </p:txBody>
      </p:sp>
      <p:sp>
        <p:nvSpPr>
          <p:cNvPr id="24" name="Text 21"/>
          <p:cNvSpPr/>
          <p:nvPr/>
        </p:nvSpPr>
        <p:spPr>
          <a:xfrm>
            <a:off x="5691902" y="6973729"/>
            <a:ext cx="8198763"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AlexNet's success in ImageNet marked a turning point, showcasing deep learning's superior performance in image recognition.</a:t>
            </a:r>
            <a:endParaRPr lang="en-US" sz="1650" dirty="0"/>
          </a:p>
        </p:txBody>
      </p:sp>
      <p:sp>
        <p:nvSpPr>
          <p:cNvPr id="25" name="Rectangle 24"/>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209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Key Breakthroughs and Milestones</a:t>
            </a:r>
            <a:endParaRPr lang="en-US" sz="4450" dirty="0"/>
          </a:p>
        </p:txBody>
      </p:sp>
      <p:sp>
        <p:nvSpPr>
          <p:cNvPr id="4" name="Text 1"/>
          <p:cNvSpPr/>
          <p:nvPr/>
        </p:nvSpPr>
        <p:spPr>
          <a:xfrm>
            <a:off x="6280190" y="287869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ImageNet Challenge:</a:t>
            </a:r>
            <a:r>
              <a:rPr lang="en-US" sz="1750" dirty="0">
                <a:solidFill>
                  <a:srgbClr val="4C4C4D"/>
                </a:solidFill>
                <a:latin typeface="Heebo" pitchFamily="34" charset="0"/>
                <a:ea typeface="Heebo" pitchFamily="34" charset="-122"/>
                <a:cs typeface="Heebo" pitchFamily="34" charset="-120"/>
              </a:rPr>
              <a:t> Annual visual recognition competition that significantly propelled deep learning research forward, showcasing models like AlexNet, VGG, and ResNet.</a:t>
            </a:r>
            <a:endParaRPr lang="en-US" sz="1750" dirty="0"/>
          </a:p>
        </p:txBody>
      </p:sp>
      <p:sp>
        <p:nvSpPr>
          <p:cNvPr id="5" name="Text 2"/>
          <p:cNvSpPr/>
          <p:nvPr/>
        </p:nvSpPr>
        <p:spPr>
          <a:xfrm>
            <a:off x="6280190" y="404669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Recurrent Neural Networks (RNNs):</a:t>
            </a:r>
            <a:r>
              <a:rPr lang="en-US" sz="1750" dirty="0">
                <a:solidFill>
                  <a:srgbClr val="4C4C4D"/>
                </a:solidFill>
                <a:latin typeface="Heebo" pitchFamily="34" charset="0"/>
                <a:ea typeface="Heebo" pitchFamily="34" charset="-122"/>
                <a:cs typeface="Heebo" pitchFamily="34" charset="-120"/>
              </a:rPr>
              <a:t> Crucial for sequential data processing, enabling advancements in natural language processing (NLP) and speech recognition.</a:t>
            </a:r>
            <a:endParaRPr lang="en-US" sz="1750" dirty="0"/>
          </a:p>
        </p:txBody>
      </p:sp>
      <p:sp>
        <p:nvSpPr>
          <p:cNvPr id="6" name="Text 3"/>
          <p:cNvSpPr/>
          <p:nvPr/>
        </p:nvSpPr>
        <p:spPr>
          <a:xfrm>
            <a:off x="6280190" y="521469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Generative Adversarial Networks (GANs):</a:t>
            </a:r>
            <a:r>
              <a:rPr lang="en-US" sz="1750" dirty="0">
                <a:solidFill>
                  <a:srgbClr val="4C4C4D"/>
                </a:solidFill>
                <a:latin typeface="Heebo" pitchFamily="34" charset="0"/>
                <a:ea typeface="Heebo" pitchFamily="34" charset="-122"/>
                <a:cs typeface="Heebo" pitchFamily="34" charset="-120"/>
              </a:rPr>
              <a:t> Revolutionized image and data generation, creating realistic synthetic content.</a:t>
            </a:r>
            <a:endParaRPr lang="en-US" sz="1750" dirty="0"/>
          </a:p>
        </p:txBody>
      </p:sp>
      <p:sp>
        <p:nvSpPr>
          <p:cNvPr id="7" name="Text 4"/>
          <p:cNvSpPr/>
          <p:nvPr/>
        </p:nvSpPr>
        <p:spPr>
          <a:xfrm>
            <a:off x="6280190" y="6019800"/>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C4C4D"/>
                </a:solidFill>
                <a:latin typeface="Heebo" pitchFamily="34" charset="0"/>
                <a:ea typeface="Heebo" pitchFamily="34" charset="-122"/>
                <a:cs typeface="Heebo" pitchFamily="34" charset="-120"/>
              </a:rPr>
              <a:t>Transformers:</a:t>
            </a:r>
            <a:r>
              <a:rPr lang="en-US" sz="1750" dirty="0">
                <a:solidFill>
                  <a:srgbClr val="4C4C4D"/>
                </a:solidFill>
                <a:latin typeface="Heebo" pitchFamily="34" charset="0"/>
                <a:ea typeface="Heebo" pitchFamily="34" charset="-122"/>
                <a:cs typeface="Heebo" pitchFamily="34" charset="-120"/>
              </a:rPr>
              <a:t> A pivotal architecture for NLP, leading to models like BERT and GPT, and driving significant progress in language understanding and generation.</a:t>
            </a:r>
            <a:endParaRPr lang="en-US" sz="1750" dirty="0"/>
          </a:p>
        </p:txBody>
      </p:sp>
      <p:sp>
        <p:nvSpPr>
          <p:cNvPr id="8" name="Rectangle 7"/>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79590"/>
            <a:ext cx="9879449"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Real-World Applications of Deep Learning</a:t>
            </a:r>
            <a:endParaRPr lang="en-US" sz="4450" dirty="0"/>
          </a:p>
        </p:txBody>
      </p:sp>
      <p:pic>
        <p:nvPicPr>
          <p:cNvPr id="3" name="Image 0" descr="preencoded.png"/>
          <p:cNvPicPr>
            <a:picLocks noChangeAspect="1"/>
          </p:cNvPicPr>
          <p:nvPr/>
        </p:nvPicPr>
        <p:blipFill>
          <a:blip r:embed="rId3"/>
          <a:stretch>
            <a:fillRect/>
          </a:stretch>
        </p:blipFill>
        <p:spPr>
          <a:xfrm>
            <a:off x="793790" y="2641997"/>
            <a:ext cx="680442" cy="680442"/>
          </a:xfrm>
          <a:prstGeom prst="rect">
            <a:avLst/>
          </a:prstGeom>
        </p:spPr>
      </p:pic>
      <p:sp>
        <p:nvSpPr>
          <p:cNvPr id="4" name="Text 1"/>
          <p:cNvSpPr/>
          <p:nvPr/>
        </p:nvSpPr>
        <p:spPr>
          <a:xfrm>
            <a:off x="1757720"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Image Recognition</a:t>
            </a:r>
            <a:endParaRPr lang="en-US" sz="2200" dirty="0"/>
          </a:p>
        </p:txBody>
      </p:sp>
      <p:sp>
        <p:nvSpPr>
          <p:cNvPr id="5" name="Text 2"/>
          <p:cNvSpPr/>
          <p:nvPr/>
        </p:nvSpPr>
        <p:spPr>
          <a:xfrm>
            <a:off x="1757720" y="3323749"/>
            <a:ext cx="5415677"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From facial recognition in smartphones to medical image analysis, deep learning powers advanced visual understanding.</a:t>
            </a:r>
            <a:endParaRPr lang="en-US" sz="1750" dirty="0"/>
          </a:p>
        </p:txBody>
      </p:sp>
      <p:pic>
        <p:nvPicPr>
          <p:cNvPr id="6" name="Image 1" descr="preencoded.png"/>
          <p:cNvPicPr>
            <a:picLocks noChangeAspect="1"/>
          </p:cNvPicPr>
          <p:nvPr/>
        </p:nvPicPr>
        <p:blipFill>
          <a:blip r:embed="rId4"/>
          <a:stretch>
            <a:fillRect/>
          </a:stretch>
        </p:blipFill>
        <p:spPr>
          <a:xfrm>
            <a:off x="7456884" y="2641997"/>
            <a:ext cx="680442" cy="680442"/>
          </a:xfrm>
          <a:prstGeom prst="rect">
            <a:avLst/>
          </a:prstGeom>
        </p:spPr>
      </p:pic>
      <p:sp>
        <p:nvSpPr>
          <p:cNvPr id="7" name="Text 3"/>
          <p:cNvSpPr/>
          <p:nvPr/>
        </p:nvSpPr>
        <p:spPr>
          <a:xfrm>
            <a:off x="8420814" y="2833330"/>
            <a:ext cx="4150162"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Natural Language Processing (NLP)</a:t>
            </a:r>
            <a:endParaRPr lang="en-US" sz="2200" dirty="0"/>
          </a:p>
        </p:txBody>
      </p:sp>
      <p:sp>
        <p:nvSpPr>
          <p:cNvPr id="8" name="Text 4"/>
          <p:cNvSpPr/>
          <p:nvPr/>
        </p:nvSpPr>
        <p:spPr>
          <a:xfrm>
            <a:off x="8420814" y="3323749"/>
            <a:ext cx="5415796"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Enables chatbots, language translation, sentiment analysis, and intelligent text generation.</a:t>
            </a:r>
            <a:endParaRPr lang="en-US" sz="1750" dirty="0"/>
          </a:p>
        </p:txBody>
      </p:sp>
      <p:pic>
        <p:nvPicPr>
          <p:cNvPr id="9" name="Image 2" descr="preencoded.png"/>
          <p:cNvPicPr>
            <a:picLocks noChangeAspect="1"/>
          </p:cNvPicPr>
          <p:nvPr/>
        </p:nvPicPr>
        <p:blipFill>
          <a:blip r:embed="rId5"/>
          <a:stretch>
            <a:fillRect/>
          </a:stretch>
        </p:blipFill>
        <p:spPr>
          <a:xfrm>
            <a:off x="793790" y="4979432"/>
            <a:ext cx="680442" cy="680442"/>
          </a:xfrm>
          <a:prstGeom prst="rect">
            <a:avLst/>
          </a:prstGeom>
        </p:spPr>
      </p:pic>
      <p:sp>
        <p:nvSpPr>
          <p:cNvPr id="10" name="Text 5"/>
          <p:cNvSpPr/>
          <p:nvPr/>
        </p:nvSpPr>
        <p:spPr>
          <a:xfrm>
            <a:off x="1757720" y="5170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Autonomous Vehicles</a:t>
            </a:r>
            <a:endParaRPr lang="en-US" sz="2200" dirty="0"/>
          </a:p>
        </p:txBody>
      </p:sp>
      <p:sp>
        <p:nvSpPr>
          <p:cNvPr id="11" name="Text 6"/>
          <p:cNvSpPr/>
          <p:nvPr/>
        </p:nvSpPr>
        <p:spPr>
          <a:xfrm>
            <a:off x="1757720" y="5661184"/>
            <a:ext cx="5415677"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Deep learning algorithms allow self-driving cars to perceive their surroundings, navigate, and make decisions.</a:t>
            </a:r>
            <a:endParaRPr lang="en-US" sz="1750" dirty="0"/>
          </a:p>
        </p:txBody>
      </p:sp>
      <p:pic>
        <p:nvPicPr>
          <p:cNvPr id="12" name="Image 3" descr="preencoded.png"/>
          <p:cNvPicPr>
            <a:picLocks noChangeAspect="1"/>
          </p:cNvPicPr>
          <p:nvPr/>
        </p:nvPicPr>
        <p:blipFill>
          <a:blip r:embed="rId6"/>
          <a:stretch>
            <a:fillRect/>
          </a:stretch>
        </p:blipFill>
        <p:spPr>
          <a:xfrm>
            <a:off x="7456884" y="4979432"/>
            <a:ext cx="680442" cy="680442"/>
          </a:xfrm>
          <a:prstGeom prst="rect">
            <a:avLst/>
          </a:prstGeom>
        </p:spPr>
      </p:pic>
      <p:sp>
        <p:nvSpPr>
          <p:cNvPr id="13" name="Text 7"/>
          <p:cNvSpPr/>
          <p:nvPr/>
        </p:nvSpPr>
        <p:spPr>
          <a:xfrm>
            <a:off x="8420814" y="5170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Drug Discovery</a:t>
            </a:r>
            <a:endParaRPr lang="en-US" sz="2200" dirty="0"/>
          </a:p>
        </p:txBody>
      </p:sp>
      <p:sp>
        <p:nvSpPr>
          <p:cNvPr id="14" name="Text 8"/>
          <p:cNvSpPr/>
          <p:nvPr/>
        </p:nvSpPr>
        <p:spPr>
          <a:xfrm>
            <a:off x="8420814" y="5661184"/>
            <a:ext cx="5415796"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Accelerating the identification of new compounds and predicting drug efficacy, revolutionizing pharmaceutical research.</a:t>
            </a:r>
            <a:endParaRPr lang="en-US" sz="1750" dirty="0"/>
          </a:p>
        </p:txBody>
      </p:sp>
      <p:sp>
        <p:nvSpPr>
          <p:cNvPr id="15" name="Rectangle 14"/>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638" y="566976"/>
            <a:ext cx="7669411" cy="644366"/>
          </a:xfrm>
          <a:prstGeom prst="rect">
            <a:avLst/>
          </a:prstGeom>
          <a:noFill/>
          <a:ln/>
        </p:spPr>
        <p:txBody>
          <a:bodyPr wrap="none" lIns="0" tIns="0" rIns="0" bIns="0" rtlCol="0" anchor="t"/>
          <a:lstStyle/>
          <a:p>
            <a:pPr marL="0" indent="0" algn="l">
              <a:lnSpc>
                <a:spcPts val="5050"/>
              </a:lnSpc>
              <a:buNone/>
            </a:pPr>
            <a:r>
              <a:rPr lang="en-US" sz="4050" dirty="0">
                <a:solidFill>
                  <a:srgbClr val="152D47"/>
                </a:solidFill>
                <a:latin typeface="Crimson Pro Semi Bold" pitchFamily="34" charset="0"/>
                <a:ea typeface="Crimson Pro Semi Bold" pitchFamily="34" charset="-122"/>
                <a:cs typeface="Crimson Pro Semi Bold" pitchFamily="34" charset="-120"/>
              </a:rPr>
              <a:t>Popular Deep Learning Frameworks</a:t>
            </a:r>
            <a:endParaRPr lang="en-US" sz="4050" dirty="0"/>
          </a:p>
        </p:txBody>
      </p:sp>
      <p:sp>
        <p:nvSpPr>
          <p:cNvPr id="3" name="Text 1"/>
          <p:cNvSpPr/>
          <p:nvPr/>
        </p:nvSpPr>
        <p:spPr>
          <a:xfrm>
            <a:off x="721638" y="1726644"/>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152D47"/>
                </a:solidFill>
                <a:latin typeface="Crimson Pro Semi Bold" pitchFamily="34" charset="0"/>
                <a:ea typeface="Crimson Pro Semi Bold" pitchFamily="34" charset="-122"/>
                <a:cs typeface="Crimson Pro Semi Bold" pitchFamily="34" charset="-120"/>
              </a:rPr>
              <a:t>TensorFlow</a:t>
            </a:r>
            <a:endParaRPr lang="en-US" sz="2000" dirty="0"/>
          </a:p>
        </p:txBody>
      </p:sp>
      <p:pic>
        <p:nvPicPr>
          <p:cNvPr id="4" name="Image 0" descr="preencoded.png"/>
          <p:cNvPicPr>
            <a:picLocks noChangeAspect="1"/>
          </p:cNvPicPr>
          <p:nvPr/>
        </p:nvPicPr>
        <p:blipFill>
          <a:blip r:embed="rId3"/>
          <a:stretch>
            <a:fillRect/>
          </a:stretch>
        </p:blipFill>
        <p:spPr>
          <a:xfrm>
            <a:off x="721638" y="2280761"/>
            <a:ext cx="4061341" cy="4061341"/>
          </a:xfrm>
          <a:prstGeom prst="rect">
            <a:avLst/>
          </a:prstGeom>
        </p:spPr>
      </p:pic>
      <p:sp>
        <p:nvSpPr>
          <p:cNvPr id="5" name="Text 2"/>
          <p:cNvSpPr/>
          <p:nvPr/>
        </p:nvSpPr>
        <p:spPr>
          <a:xfrm>
            <a:off x="721638" y="6574036"/>
            <a:ext cx="4061341"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Developed by Google.</a:t>
            </a:r>
            <a:endParaRPr lang="en-US" sz="1600" dirty="0"/>
          </a:p>
        </p:txBody>
      </p:sp>
      <p:sp>
        <p:nvSpPr>
          <p:cNvPr id="6" name="Text 3"/>
          <p:cNvSpPr/>
          <p:nvPr/>
        </p:nvSpPr>
        <p:spPr>
          <a:xfrm>
            <a:off x="721638" y="6976110"/>
            <a:ext cx="4061341"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Robust for large-scale deployment.</a:t>
            </a:r>
            <a:endParaRPr lang="en-US" sz="1600" dirty="0"/>
          </a:p>
        </p:txBody>
      </p:sp>
      <p:sp>
        <p:nvSpPr>
          <p:cNvPr id="7" name="Text 4"/>
          <p:cNvSpPr/>
          <p:nvPr/>
        </p:nvSpPr>
        <p:spPr>
          <a:xfrm>
            <a:off x="721638" y="7378184"/>
            <a:ext cx="4061341"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Strong community support.</a:t>
            </a:r>
            <a:endParaRPr lang="en-US" sz="1600" dirty="0"/>
          </a:p>
        </p:txBody>
      </p:sp>
      <p:sp>
        <p:nvSpPr>
          <p:cNvPr id="8" name="Text 5"/>
          <p:cNvSpPr/>
          <p:nvPr/>
        </p:nvSpPr>
        <p:spPr>
          <a:xfrm>
            <a:off x="5293519" y="1726644"/>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152D47"/>
                </a:solidFill>
                <a:latin typeface="Crimson Pro Semi Bold" pitchFamily="34" charset="0"/>
                <a:ea typeface="Crimson Pro Semi Bold" pitchFamily="34" charset="-122"/>
                <a:cs typeface="Crimson Pro Semi Bold" pitchFamily="34" charset="-120"/>
              </a:rPr>
              <a:t>PyTorch</a:t>
            </a:r>
            <a:endParaRPr lang="en-US" sz="2000" dirty="0"/>
          </a:p>
        </p:txBody>
      </p:sp>
      <p:pic>
        <p:nvPicPr>
          <p:cNvPr id="9" name="Image 1" descr="preencoded.png"/>
          <p:cNvPicPr>
            <a:picLocks noChangeAspect="1"/>
          </p:cNvPicPr>
          <p:nvPr/>
        </p:nvPicPr>
        <p:blipFill>
          <a:blip r:embed="rId4"/>
          <a:stretch>
            <a:fillRect/>
          </a:stretch>
        </p:blipFill>
        <p:spPr>
          <a:xfrm>
            <a:off x="5293519" y="2280761"/>
            <a:ext cx="4059912" cy="4059912"/>
          </a:xfrm>
          <a:prstGeom prst="rect">
            <a:avLst/>
          </a:prstGeom>
        </p:spPr>
      </p:pic>
      <p:sp>
        <p:nvSpPr>
          <p:cNvPr id="10" name="Text 6"/>
          <p:cNvSpPr/>
          <p:nvPr/>
        </p:nvSpPr>
        <p:spPr>
          <a:xfrm>
            <a:off x="5293519" y="6572607"/>
            <a:ext cx="405991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Developed by Facebook (Meta).</a:t>
            </a:r>
            <a:endParaRPr lang="en-US" sz="1600" dirty="0"/>
          </a:p>
        </p:txBody>
      </p:sp>
      <p:sp>
        <p:nvSpPr>
          <p:cNvPr id="11" name="Text 7"/>
          <p:cNvSpPr/>
          <p:nvPr/>
        </p:nvSpPr>
        <p:spPr>
          <a:xfrm>
            <a:off x="5293519" y="6974681"/>
            <a:ext cx="405991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Dynamic computation graph.</a:t>
            </a:r>
            <a:endParaRPr lang="en-US" sz="1600" dirty="0"/>
          </a:p>
        </p:txBody>
      </p:sp>
      <p:sp>
        <p:nvSpPr>
          <p:cNvPr id="12" name="Text 8"/>
          <p:cNvSpPr/>
          <p:nvPr/>
        </p:nvSpPr>
        <p:spPr>
          <a:xfrm>
            <a:off x="5293519" y="7376755"/>
            <a:ext cx="405991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Favored by researchers.</a:t>
            </a:r>
            <a:endParaRPr lang="en-US" sz="1600" dirty="0"/>
          </a:p>
        </p:txBody>
      </p:sp>
      <p:sp>
        <p:nvSpPr>
          <p:cNvPr id="13" name="Text 9"/>
          <p:cNvSpPr/>
          <p:nvPr/>
        </p:nvSpPr>
        <p:spPr>
          <a:xfrm>
            <a:off x="9863971" y="1726644"/>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152D47"/>
                </a:solidFill>
                <a:latin typeface="Crimson Pro Semi Bold" pitchFamily="34" charset="0"/>
                <a:ea typeface="Crimson Pro Semi Bold" pitchFamily="34" charset="-122"/>
                <a:cs typeface="Crimson Pro Semi Bold" pitchFamily="34" charset="-120"/>
              </a:rPr>
              <a:t>Keras</a:t>
            </a:r>
            <a:endParaRPr lang="en-US" sz="2000" dirty="0"/>
          </a:p>
        </p:txBody>
      </p:sp>
      <p:pic>
        <p:nvPicPr>
          <p:cNvPr id="14" name="Image 2" descr="preencoded.png"/>
          <p:cNvPicPr>
            <a:picLocks noChangeAspect="1"/>
          </p:cNvPicPr>
          <p:nvPr/>
        </p:nvPicPr>
        <p:blipFill>
          <a:blip r:embed="rId5"/>
          <a:stretch>
            <a:fillRect/>
          </a:stretch>
        </p:blipFill>
        <p:spPr>
          <a:xfrm>
            <a:off x="9863971" y="2280761"/>
            <a:ext cx="4059912" cy="4059912"/>
          </a:xfrm>
          <a:prstGeom prst="rect">
            <a:avLst/>
          </a:prstGeom>
        </p:spPr>
      </p:pic>
      <p:sp>
        <p:nvSpPr>
          <p:cNvPr id="15" name="Text 10"/>
          <p:cNvSpPr/>
          <p:nvPr/>
        </p:nvSpPr>
        <p:spPr>
          <a:xfrm>
            <a:off x="9863971" y="6572607"/>
            <a:ext cx="405991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High-level API.</a:t>
            </a:r>
            <a:endParaRPr lang="en-US" sz="1600" dirty="0"/>
          </a:p>
        </p:txBody>
      </p:sp>
      <p:sp>
        <p:nvSpPr>
          <p:cNvPr id="16" name="Text 11"/>
          <p:cNvSpPr/>
          <p:nvPr/>
        </p:nvSpPr>
        <p:spPr>
          <a:xfrm>
            <a:off x="9863971" y="6974681"/>
            <a:ext cx="405991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User-friendly and intuitive.</a:t>
            </a:r>
            <a:endParaRPr lang="en-US" sz="1600" dirty="0"/>
          </a:p>
        </p:txBody>
      </p:sp>
      <p:sp>
        <p:nvSpPr>
          <p:cNvPr id="17" name="Text 12"/>
          <p:cNvSpPr/>
          <p:nvPr/>
        </p:nvSpPr>
        <p:spPr>
          <a:xfrm>
            <a:off x="9863971" y="7376755"/>
            <a:ext cx="405991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Runs on top of TensorFlow, Theano, or CNTK.</a:t>
            </a:r>
            <a:endParaRPr lang="en-US" sz="1600" dirty="0"/>
          </a:p>
        </p:txBody>
      </p:sp>
      <p:sp>
        <p:nvSpPr>
          <p:cNvPr id="18" name="Rectangle 17"/>
          <p:cNvSpPr/>
          <p:nvPr/>
        </p:nvSpPr>
        <p:spPr>
          <a:xfrm>
            <a:off x="12620730" y="7708106"/>
            <a:ext cx="2009670"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80867"/>
            <a:ext cx="11657886"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Activity: Discussion on Impactful DL Applications</a:t>
            </a:r>
            <a:endParaRPr lang="en-US" sz="4450" dirty="0"/>
          </a:p>
        </p:txBody>
      </p:sp>
      <p:sp>
        <p:nvSpPr>
          <p:cNvPr id="4" name="Text 1"/>
          <p:cNvSpPr/>
          <p:nvPr/>
        </p:nvSpPr>
        <p:spPr>
          <a:xfrm>
            <a:off x="1133951" y="5384959"/>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Take a moment to consider how deep learning is currently impacting your daily life or industries you are familiar with. What applications do you find most impressive or potentially transformative?</a:t>
            </a:r>
            <a:endParaRPr lang="en-US" sz="1750" dirty="0"/>
          </a:p>
        </p:txBody>
      </p:sp>
      <p:sp>
        <p:nvSpPr>
          <p:cNvPr id="5" name="Text 2"/>
          <p:cNvSpPr/>
          <p:nvPr/>
        </p:nvSpPr>
        <p:spPr>
          <a:xfrm>
            <a:off x="1133951" y="6365915"/>
            <a:ext cx="12702659" cy="362903"/>
          </a:xfrm>
          <a:prstGeom prst="rect">
            <a:avLst/>
          </a:prstGeom>
          <a:noFill/>
          <a:ln/>
        </p:spPr>
        <p:txBody>
          <a:bodyPr wrap="non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Examples:</a:t>
            </a:r>
            <a:r>
              <a:rPr lang="en-US" sz="1750" dirty="0">
                <a:solidFill>
                  <a:srgbClr val="4C4C4D"/>
                </a:solidFill>
                <a:latin typeface="Heebo" pitchFamily="34" charset="0"/>
                <a:ea typeface="Heebo" pitchFamily="34" charset="-122"/>
                <a:cs typeface="Heebo" pitchFamily="34" charset="-120"/>
              </a:rPr>
              <a:t> Personalized recommendations on streaming platforms, medical diagnostics, fraud detection in finance.</a:t>
            </a:r>
            <a:endParaRPr lang="en-US" sz="1750" dirty="0"/>
          </a:p>
        </p:txBody>
      </p:sp>
      <p:sp>
        <p:nvSpPr>
          <p:cNvPr id="6" name="Shape 3"/>
          <p:cNvSpPr/>
          <p:nvPr/>
        </p:nvSpPr>
        <p:spPr>
          <a:xfrm>
            <a:off x="793790" y="5129808"/>
            <a:ext cx="30480" cy="1854160"/>
          </a:xfrm>
          <a:prstGeom prst="rect">
            <a:avLst/>
          </a:prstGeom>
          <a:solidFill>
            <a:srgbClr val="2150FE"/>
          </a:solidFill>
          <a:ln/>
        </p:spPr>
      </p:sp>
      <p:sp>
        <p:nvSpPr>
          <p:cNvPr id="7" name="Rectangle 6"/>
          <p:cNvSpPr/>
          <p:nvPr/>
        </p:nvSpPr>
        <p:spPr>
          <a:xfrm>
            <a:off x="12620730" y="7455877"/>
            <a:ext cx="2009670"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713</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Heebo</vt:lpstr>
      <vt:lpstr>Arial</vt:lpstr>
      <vt:lpstr>Crimson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Rajeeve Dharmaraj</cp:lastModifiedBy>
  <cp:revision>2</cp:revision>
  <dcterms:created xsi:type="dcterms:W3CDTF">2025-07-27T18:47:41Z</dcterms:created>
  <dcterms:modified xsi:type="dcterms:W3CDTF">2025-07-27T20:15:29Z</dcterms:modified>
</cp:coreProperties>
</file>